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3" r:id="rId1"/>
  </p:sldMasterIdLst>
  <p:sldIdLst>
    <p:sldId id="257" r:id="rId2"/>
    <p:sldId id="258" r:id="rId3"/>
    <p:sldId id="259" r:id="rId4"/>
    <p:sldId id="260" r:id="rId5"/>
    <p:sldId id="262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-564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609600" y="3699804"/>
            <a:ext cx="110744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Title 27"/>
          <p:cNvSpPr>
            <a:spLocks noGrp="1"/>
          </p:cNvSpPr>
          <p:nvPr>
            <p:ph type="ctrTitle"/>
          </p:nvPr>
        </p:nvSpPr>
        <p:spPr>
          <a:xfrm>
            <a:off x="609600" y="1433732"/>
            <a:ext cx="110744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1951501" y="3550126"/>
            <a:ext cx="39624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6278099" y="3550126"/>
            <a:ext cx="39624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6053797" y="3526302"/>
            <a:ext cx="6096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AB72A-9EE8-4F43-A9C6-89D843216D34}" type="datetimeFigureOut">
              <a:rPr lang="en-IN" smtClean="0"/>
              <a:pPr/>
              <a:t>19-01-2023</a:t>
            </a:fld>
            <a:endParaRPr lang="en-IN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FB0160-B07A-44F9-A360-F9289F6E2483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AB72A-9EE8-4F43-A9C6-89D843216D34}" type="datetimeFigureOut">
              <a:rPr lang="en-IN" smtClean="0"/>
              <a:pPr/>
              <a:t>19-01-2023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B0160-B07A-44F9-A360-F9289F6E2483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AB72A-9EE8-4F43-A9C6-89D843216D34}" type="datetimeFigureOut">
              <a:rPr lang="en-IN" smtClean="0"/>
              <a:pPr/>
              <a:t>19-01-2023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B0160-B07A-44F9-A360-F9289F6E2483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609600" y="1524000"/>
            <a:ext cx="109728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CF9AB72A-9EE8-4F43-A9C6-89D843216D34}" type="datetimeFigureOut">
              <a:rPr lang="en-IN" smtClean="0"/>
              <a:pPr/>
              <a:t>19-01-2023</a:t>
            </a:fld>
            <a:endParaRPr lang="en-IN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4EFB0160-B07A-44F9-A360-F9289F6E2483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AB72A-9EE8-4F43-A9C6-89D843216D34}" type="datetimeFigureOut">
              <a:rPr lang="en-IN" smtClean="0"/>
              <a:pPr/>
              <a:t>19-01-2023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B0160-B07A-44F9-A360-F9289F6E2483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505200"/>
            <a:ext cx="105664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4958864"/>
            <a:ext cx="105664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914400" y="4916993"/>
            <a:ext cx="105664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AB72A-9EE8-4F43-A9C6-89D843216D34}" type="datetimeFigureOut">
              <a:rPr lang="en-IN" smtClean="0"/>
              <a:pPr/>
              <a:t>19-01-2023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B0160-B07A-44F9-A360-F9289F6E2483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1"/>
          </p:nvPr>
        </p:nvSpPr>
        <p:spPr>
          <a:xfrm>
            <a:off x="609600" y="1524000"/>
            <a:ext cx="5413248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6197600" y="1524000"/>
            <a:ext cx="5413248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B0160-B07A-44F9-A360-F9289F6E2483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AB72A-9EE8-4F43-A9C6-89D843216D34}" type="datetimeFigureOut">
              <a:rPr lang="en-IN" smtClean="0"/>
              <a:pPr/>
              <a:t>19-01-2023</a:t>
            </a:fld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399593"/>
            <a:ext cx="5386917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2" name="Content Placeholder 31"/>
          <p:cNvSpPr>
            <a:spLocks noGrp="1"/>
          </p:cNvSpPr>
          <p:nvPr>
            <p:ph sz="half" idx="2"/>
          </p:nvPr>
        </p:nvSpPr>
        <p:spPr>
          <a:xfrm>
            <a:off x="609600" y="2201896"/>
            <a:ext cx="53848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4" name="Content Placeholder 33"/>
          <p:cNvSpPr>
            <a:spLocks noGrp="1"/>
          </p:cNvSpPr>
          <p:nvPr>
            <p:ph sz="quarter" idx="4"/>
          </p:nvPr>
        </p:nvSpPr>
        <p:spPr>
          <a:xfrm>
            <a:off x="6199717" y="2201896"/>
            <a:ext cx="53848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5448"/>
            <a:ext cx="109728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idx="3"/>
          </p:nvPr>
        </p:nvSpPr>
        <p:spPr>
          <a:xfrm>
            <a:off x="6197600" y="1399593"/>
            <a:ext cx="5386917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750593" y="2180219"/>
            <a:ext cx="499872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6339840" y="2180219"/>
            <a:ext cx="499872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AB72A-9EE8-4F43-A9C6-89D843216D34}" type="datetimeFigureOut">
              <a:rPr lang="en-IN" smtClean="0"/>
              <a:pPr/>
              <a:t>19-01-2023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B0160-B07A-44F9-A360-F9289F6E2483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AB72A-9EE8-4F43-A9C6-89D843216D34}" type="datetimeFigureOut">
              <a:rPr lang="en-IN" smtClean="0"/>
              <a:pPr/>
              <a:t>19-01-2023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B0160-B07A-44F9-A360-F9289F6E2483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Content Placeholder 28"/>
          <p:cNvSpPr>
            <a:spLocks noGrp="1"/>
          </p:cNvSpPr>
          <p:nvPr>
            <p:ph sz="quarter" idx="1"/>
          </p:nvPr>
        </p:nvSpPr>
        <p:spPr>
          <a:xfrm>
            <a:off x="609600" y="457200"/>
            <a:ext cx="83312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042400" y="1600200"/>
            <a:ext cx="2645664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1" name="Title 30"/>
          <p:cNvSpPr>
            <a:spLocks noGrp="1"/>
          </p:cNvSpPr>
          <p:nvPr>
            <p:ph type="title"/>
          </p:nvPr>
        </p:nvSpPr>
        <p:spPr>
          <a:xfrm>
            <a:off x="9042400" y="457200"/>
            <a:ext cx="26416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CF9AB72A-9EE8-4F43-A9C6-89D843216D34}" type="datetimeFigureOut">
              <a:rPr lang="en-IN" smtClean="0"/>
              <a:pPr/>
              <a:t>19-01-2023</a:t>
            </a:fld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4EFB0160-B07A-44F9-A360-F9289F6E2483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39200" y="457200"/>
            <a:ext cx="2743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09600" y="457200"/>
            <a:ext cx="80264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39200" y="1600200"/>
            <a:ext cx="27432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AB72A-9EE8-4F43-A9C6-89D843216D34}" type="datetimeFigureOut">
              <a:rPr lang="en-IN" smtClean="0"/>
              <a:pPr/>
              <a:t>19-01-2023</a:t>
            </a:fld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FB0160-B07A-44F9-A360-F9289F6E2483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609600" y="1447800"/>
            <a:ext cx="109728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7721600" y="6203667"/>
            <a:ext cx="34544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CF9AB72A-9EE8-4F43-A9C6-89D843216D34}" type="datetimeFigureOut">
              <a:rPr lang="en-IN" smtClean="0"/>
              <a:pPr/>
              <a:t>19-01-2023</a:t>
            </a:fld>
            <a:endParaRPr lang="en-IN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2844800" y="6203667"/>
            <a:ext cx="47752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IN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11214100" y="6181531"/>
            <a:ext cx="8128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4EFB0160-B07A-44F9-A360-F9289F6E2483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609600" y="152400"/>
            <a:ext cx="109728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674B13CF-4C29-2AE1-C83B-CCD521736E9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078480"/>
            <a:ext cx="9144000" cy="3657600"/>
          </a:xfrm>
        </p:spPr>
        <p:txBody>
          <a:bodyPr>
            <a:normAutofit/>
          </a:bodyPr>
          <a:lstStyle/>
          <a:p>
            <a:r>
              <a:rPr lang="en-IN" sz="3200" dirty="0"/>
              <a:t>Department – </a:t>
            </a:r>
            <a:r>
              <a:rPr lang="en-IN" sz="3200" b="1" dirty="0"/>
              <a:t>Sanskrit</a:t>
            </a:r>
          </a:p>
          <a:p>
            <a:r>
              <a:rPr lang="en-IN" sz="3200" dirty="0"/>
              <a:t>Session : </a:t>
            </a:r>
            <a:r>
              <a:rPr lang="en-IN" sz="3200" dirty="0" smtClean="0"/>
              <a:t>2018-2019</a:t>
            </a:r>
            <a:endParaRPr lang="en-IN" sz="3200" dirty="0" smtClean="0"/>
          </a:p>
          <a:p>
            <a:r>
              <a:rPr lang="en-IN" sz="3200" dirty="0" smtClean="0"/>
              <a:t>Semester</a:t>
            </a:r>
            <a:r>
              <a:rPr lang="en-IN" sz="3200" dirty="0"/>
              <a:t>: III</a:t>
            </a:r>
          </a:p>
          <a:p>
            <a:r>
              <a:rPr lang="en-IN" sz="3200" dirty="0"/>
              <a:t>Subject:  Introduction to </a:t>
            </a:r>
            <a:r>
              <a:rPr lang="en-IN" sz="3200" dirty="0" err="1"/>
              <a:t>Manusamhita</a:t>
            </a:r>
            <a:endParaRPr lang="en-IN" sz="3200" dirty="0"/>
          </a:p>
          <a:p>
            <a:r>
              <a:rPr lang="en-IN" sz="3200" dirty="0"/>
              <a:t>Teacher’s Name: </a:t>
            </a:r>
            <a:r>
              <a:rPr lang="en-IN" sz="3200" dirty="0" smtClean="0"/>
              <a:t>AMIYA KUMAR SATPATI</a:t>
            </a:r>
            <a:endParaRPr lang="en-IN" sz="3200" dirty="0"/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C7CC89EF-9C3C-A14C-C386-111520FF671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83029" y="1122363"/>
            <a:ext cx="11908971" cy="1580197"/>
          </a:xfrm>
        </p:spPr>
        <p:txBody>
          <a:bodyPr>
            <a:normAutofit/>
          </a:bodyPr>
          <a:lstStyle/>
          <a:p>
            <a:r>
              <a:rPr lang="en-IN" sz="4800" dirty="0"/>
              <a:t>KHATRA ADIBASI MAHAVIDYALAYA</a:t>
            </a:r>
          </a:p>
        </p:txBody>
      </p:sp>
      <p:pic>
        <p:nvPicPr>
          <p:cNvPr id="4" name="Picture 3" descr="Logo&#10;&#10;Description automatically generated">
            <a:extLst>
              <a:ext uri="{FF2B5EF4-FFF2-40B4-BE49-F238E27FC236}">
                <a16:creationId xmlns="" xmlns:a16="http://schemas.microsoft.com/office/drawing/2014/main" id="{23F61905-FA1B-661A-4117-E24B9D2C588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593624" y="442456"/>
            <a:ext cx="1141604" cy="10796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8534190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83BC07B0-AF26-BF62-4C2C-9A22319AF4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6490" y="1530220"/>
            <a:ext cx="11097830" cy="5262465"/>
          </a:xfrm>
        </p:spPr>
        <p:txBody>
          <a:bodyPr>
            <a:normAutofit lnSpcReduction="10000"/>
          </a:bodyPr>
          <a:lstStyle/>
          <a:p>
            <a:pPr marL="541338" indent="-363538" algn="l">
              <a:buFont typeface="Wingdings" panose="05000000000000000000" pitchFamily="2" charset="2"/>
              <a:buChar char="q"/>
            </a:pPr>
            <a:r>
              <a:rPr lang="sa-IN" sz="3600" dirty="0">
                <a:solidFill>
                  <a:srgbClr val="202122"/>
                </a:solidFill>
                <a:latin typeface="Kokila" panose="020B0604020202020204" pitchFamily="34" charset="0"/>
                <a:cs typeface="Kokila" panose="020B0604020202020204" pitchFamily="34" charset="0"/>
              </a:rPr>
              <a:t>स्मृतिः नाम पूर्वतनज्ञानस्य स्मरणम् इत्येषः सामान्यः अर्थः । महर्षयः वेदान् गभीरतया अधीत्य हृद्गतान् उपदेशान् लिखितरूपेण अयच्छन् । एवं स्मरणात् प्राप्ताः स्मृतयः । </a:t>
            </a:r>
          </a:p>
          <a:p>
            <a:pPr marL="541338" indent="-363538" algn="l">
              <a:buFont typeface="Wingdings" panose="05000000000000000000" pitchFamily="2" charset="2"/>
              <a:buChar char="q"/>
            </a:pPr>
            <a:r>
              <a:rPr lang="sa-IN" sz="3600" dirty="0">
                <a:solidFill>
                  <a:srgbClr val="202122"/>
                </a:solidFill>
                <a:latin typeface="Kokila" panose="020B0604020202020204" pitchFamily="34" charset="0"/>
                <a:cs typeface="Kokila" panose="020B0604020202020204" pitchFamily="34" charset="0"/>
              </a:rPr>
              <a:t>स्मृतयः वेदानां सङ्ग्रहरूपाः सन्ति । एतासु धर्म-अर्थ</a:t>
            </a:r>
            <a:r>
              <a:rPr lang="en-IN" sz="3600" dirty="0">
                <a:solidFill>
                  <a:srgbClr val="202122"/>
                </a:solidFill>
                <a:latin typeface="Kokila" panose="020B0604020202020204" pitchFamily="34" charset="0"/>
                <a:cs typeface="Kokila" panose="020B0604020202020204" pitchFamily="34" charset="0"/>
              </a:rPr>
              <a:t>- </a:t>
            </a:r>
            <a:r>
              <a:rPr lang="sa-IN" sz="3600" dirty="0">
                <a:solidFill>
                  <a:srgbClr val="202122"/>
                </a:solidFill>
                <a:latin typeface="Kokila" panose="020B0604020202020204" pitchFamily="34" charset="0"/>
                <a:cs typeface="Kokila" panose="020B0604020202020204" pitchFamily="34" charset="0"/>
              </a:rPr>
              <a:t>काममोक्षाणां चतुर्णामपि पुरुषार्थाणां विवेचनं कृतं वर्तते । अत्र वर्णाः, अर्थव्यवस्थाः, वर्णाश्रमधर्माः, विशेषावसरेषु करणीयानि कर्माणि, प्रायश्चित्तम्, प्रशासनप्रणालिः, दण्डव्यवस्था, मोक्षसाधनम् इत्यादिषु सर्वेषु विषयेषु विवरणम् उपलभ्यते ।</a:t>
            </a:r>
          </a:p>
          <a:p>
            <a:pPr marL="541338" indent="-363538" algn="l">
              <a:buFont typeface="Wingdings" panose="05000000000000000000" pitchFamily="2" charset="2"/>
              <a:buChar char="q"/>
            </a:pPr>
            <a:r>
              <a:rPr lang="sa-IN" sz="3600" b="1" dirty="0">
                <a:solidFill>
                  <a:srgbClr val="202122"/>
                </a:solidFill>
                <a:latin typeface="Kokila" panose="020B0604020202020204" pitchFamily="34" charset="0"/>
                <a:cs typeface="Kokila" panose="020B0604020202020204" pitchFamily="34" charset="0"/>
              </a:rPr>
              <a:t>श्रुतिस्तु वेदो विज्ञेयो धर्मशास्त्रं तु वै स्मृतिः </a:t>
            </a:r>
            <a:r>
              <a:rPr lang="sa-IN" sz="3600" dirty="0">
                <a:solidFill>
                  <a:srgbClr val="202122"/>
                </a:solidFill>
                <a:latin typeface="Kokila" panose="020B0604020202020204" pitchFamily="34" charset="0"/>
                <a:cs typeface="Kokila" panose="020B0604020202020204" pitchFamily="34" charset="0"/>
              </a:rPr>
              <a:t>।</a:t>
            </a:r>
          </a:p>
          <a:p>
            <a:pPr marL="541338" indent="-363538" algn="l">
              <a:buFont typeface="Wingdings" panose="05000000000000000000" pitchFamily="2" charset="2"/>
              <a:buChar char="q"/>
            </a:pPr>
            <a:r>
              <a:rPr lang="sa-IN" sz="3600" dirty="0">
                <a:solidFill>
                  <a:srgbClr val="202122"/>
                </a:solidFill>
                <a:latin typeface="Kokila" panose="020B0604020202020204" pitchFamily="34" charset="0"/>
                <a:cs typeface="Kokila" panose="020B0604020202020204" pitchFamily="34" charset="0"/>
              </a:rPr>
              <a:t>धर्मशास्त्राणाम् अपरं रूपमेव स्मृतिः इति उच्यते । किन्तु धर्मशास्त्राणां स्मृतीनां च भेदः विद्यते । धर्मशास्त्राणि विस्तृतानि भवन्ति किन्तु स्मृतयः संक्षिप्तरूपयुक्ताः भवन्ति ।</a:t>
            </a:r>
            <a:br>
              <a:rPr lang="sa-IN" sz="3600" dirty="0">
                <a:solidFill>
                  <a:srgbClr val="202122"/>
                </a:solidFill>
                <a:latin typeface="Kokila" panose="020B0604020202020204" pitchFamily="34" charset="0"/>
                <a:cs typeface="Kokila" panose="020B0604020202020204" pitchFamily="34" charset="0"/>
              </a:rPr>
            </a:br>
            <a:r>
              <a:rPr lang="sa-IN" sz="3600" dirty="0">
                <a:solidFill>
                  <a:srgbClr val="202122"/>
                </a:solidFill>
                <a:latin typeface="Kokila" panose="020B0604020202020204" pitchFamily="34" charset="0"/>
                <a:cs typeface="Kokila" panose="020B0604020202020204" pitchFamily="34" charset="0"/>
              </a:rPr>
              <a:t>काश्चन स्मृतयः गद्यरूपेण भवन्ति । काश्चन पद्यरूपेण काश्चन चम्पूशैल्या वर्तन्ते ।</a:t>
            </a:r>
          </a:p>
          <a:p>
            <a:pPr marL="541338" indent="-363538"/>
            <a:endParaRPr lang="en-IN" dirty="0">
              <a:solidFill>
                <a:srgbClr val="202122"/>
              </a:solidFill>
              <a:latin typeface="Kokila" panose="020B0604020202020204" pitchFamily="34" charset="0"/>
              <a:cs typeface="Kokila" panose="020B0604020202020204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E2B029DC-8A71-89B4-251A-DF2A6F0CB2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a-IN" sz="6000" b="1" dirty="0">
                <a:solidFill>
                  <a:srgbClr val="202122"/>
                </a:solidFill>
                <a:latin typeface="Kokila" panose="020B0604020202020204" pitchFamily="34" charset="0"/>
                <a:ea typeface="+mn-ea"/>
                <a:cs typeface="Kokila" panose="020B0604020202020204" pitchFamily="34" charset="0"/>
              </a:rPr>
              <a:t>स्मृतिः</a:t>
            </a:r>
            <a:endParaRPr lang="en-IN" sz="6000" b="1" dirty="0">
              <a:solidFill>
                <a:srgbClr val="202122"/>
              </a:solidFill>
              <a:latin typeface="Kokila" panose="020B0604020202020204" pitchFamily="34" charset="0"/>
              <a:ea typeface="+mn-ea"/>
              <a:cs typeface="Kokil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353057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B68DFA06-BE13-6773-CF95-CA498AB5CA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3893" y="1825625"/>
            <a:ext cx="11719249" cy="4920408"/>
          </a:xfrm>
        </p:spPr>
        <p:txBody>
          <a:bodyPr/>
          <a:lstStyle/>
          <a:p>
            <a:pPr marL="0" indent="0" algn="ctr">
              <a:buNone/>
            </a:pPr>
            <a:endParaRPr lang="sa-IN" sz="4400" dirty="0">
              <a:latin typeface="Kokila" panose="020B0604020202020204" pitchFamily="34" charset="0"/>
              <a:ea typeface="+mj-ea"/>
              <a:cs typeface="Kokila" panose="020B0604020202020204" pitchFamily="34" charset="0"/>
            </a:endParaRPr>
          </a:p>
          <a:p>
            <a:pPr marL="0" indent="0" algn="ctr">
              <a:buNone/>
            </a:pPr>
            <a:r>
              <a:rPr lang="sa-IN" sz="4400" dirty="0">
                <a:latin typeface="Kokila" panose="020B0604020202020204" pitchFamily="34" charset="0"/>
                <a:ea typeface="+mj-ea"/>
                <a:cs typeface="Kokila" panose="020B0604020202020204" pitchFamily="34" charset="0"/>
              </a:rPr>
              <a:t>मन्वत्रिविष्णुहारितयाज्ञवल्क्योशनोङ्गिराः।</a:t>
            </a:r>
          </a:p>
          <a:p>
            <a:pPr marL="0" indent="0" algn="ctr">
              <a:buNone/>
            </a:pPr>
            <a:r>
              <a:rPr lang="sa-IN" sz="4400" dirty="0">
                <a:latin typeface="Kokila" panose="020B0604020202020204" pitchFamily="34" charset="0"/>
                <a:ea typeface="+mj-ea"/>
                <a:cs typeface="Kokila" panose="020B0604020202020204" pitchFamily="34" charset="0"/>
              </a:rPr>
              <a:t>यमापस्तम्बसंवर्त्ताः कात्यायनबृहस्पती।।</a:t>
            </a:r>
          </a:p>
          <a:p>
            <a:pPr marL="0" indent="0" algn="ctr">
              <a:buNone/>
            </a:pPr>
            <a:r>
              <a:rPr lang="sa-IN" sz="4400" dirty="0">
                <a:latin typeface="Kokila" panose="020B0604020202020204" pitchFamily="34" charset="0"/>
                <a:ea typeface="+mj-ea"/>
                <a:cs typeface="Kokila" panose="020B0604020202020204" pitchFamily="34" charset="0"/>
              </a:rPr>
              <a:t>पराशरव्यासशङ्खलिखिता दक्षगौतमौ।</a:t>
            </a:r>
          </a:p>
          <a:p>
            <a:pPr marL="0" indent="0" algn="ctr">
              <a:buNone/>
            </a:pPr>
            <a:r>
              <a:rPr lang="sa-IN" sz="4400" dirty="0">
                <a:latin typeface="Kokila" panose="020B0604020202020204" pitchFamily="34" charset="0"/>
                <a:ea typeface="+mj-ea"/>
                <a:cs typeface="Kokila" panose="020B0604020202020204" pitchFamily="34" charset="0"/>
              </a:rPr>
              <a:t>शातातपो वशिष्टश्च धर्मशास्त्रप्रयोजकाः।।</a:t>
            </a:r>
          </a:p>
          <a:p>
            <a:pPr marL="0" indent="0">
              <a:buNone/>
            </a:pPr>
            <a:endParaRPr lang="en-IN" dirty="0"/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656150BC-6FBE-7077-1F60-37AFEF69FF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a-IN" sz="6600" b="1" dirty="0">
                <a:latin typeface="Kokila" panose="020B0604020202020204" pitchFamily="34" charset="0"/>
                <a:cs typeface="Kokila" panose="020B0604020202020204" pitchFamily="34" charset="0"/>
              </a:rPr>
              <a:t>स्मृतिभेदाः</a:t>
            </a:r>
            <a:endParaRPr lang="en-IN" sz="6600" b="1" dirty="0">
              <a:latin typeface="Kokila" panose="020B0604020202020204" pitchFamily="34" charset="0"/>
              <a:cs typeface="Kokil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7040560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D063994E-36D4-47FF-3BAC-ED4DD04FFA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1" y="1576873"/>
            <a:ext cx="11039668" cy="5169258"/>
          </a:xfrm>
        </p:spPr>
        <p:txBody>
          <a:bodyPr>
            <a:normAutofit lnSpcReduction="10000"/>
          </a:bodyPr>
          <a:lstStyle/>
          <a:p>
            <a:pPr marL="625475">
              <a:buFont typeface="Wingdings" panose="05000000000000000000" pitchFamily="2" charset="2"/>
              <a:buChar char="q"/>
            </a:pPr>
            <a:r>
              <a:rPr lang="sa-IN" sz="3200" dirty="0">
                <a:solidFill>
                  <a:srgbClr val="202122"/>
                </a:solidFill>
                <a:latin typeface="Kokila" panose="020B0604020202020204" pitchFamily="34" charset="0"/>
                <a:cs typeface="Kokila" panose="020B0604020202020204" pitchFamily="34" charset="0"/>
              </a:rPr>
              <a:t>स्मृतिग्रन्थेषु मनुस्मृतिः प्राचीनतमा भवति । महर्षिमनुद्वारा रचितः एषः ग्रन्थः मानवधर्मं विवृणोति </a:t>
            </a:r>
          </a:p>
          <a:p>
            <a:pPr marL="625475">
              <a:buFont typeface="Wingdings" panose="05000000000000000000" pitchFamily="2" charset="2"/>
              <a:buChar char="q"/>
            </a:pPr>
            <a:r>
              <a:rPr lang="sa-IN" sz="3200" dirty="0">
                <a:solidFill>
                  <a:srgbClr val="202122"/>
                </a:solidFill>
                <a:latin typeface="Kokila" panose="020B0604020202020204" pitchFamily="34" charset="0"/>
                <a:cs typeface="Kokila" panose="020B0604020202020204" pitchFamily="34" charset="0"/>
              </a:rPr>
              <a:t>एतस्याः अन्यतमानि नामानि 'मनुसंहिता’ 'मानवधर्मशास्त्रम्’ आदयः अपि सन्ति ।</a:t>
            </a:r>
          </a:p>
          <a:p>
            <a:pPr marL="625475">
              <a:buFont typeface="Wingdings" panose="05000000000000000000" pitchFamily="2" charset="2"/>
              <a:buChar char="q"/>
            </a:pPr>
            <a:r>
              <a:rPr lang="sa-IN" sz="3200" b="0" i="0" dirty="0">
                <a:solidFill>
                  <a:srgbClr val="202122"/>
                </a:solidFill>
                <a:effectLst/>
                <a:latin typeface="Kokila" panose="020B0604020202020204" pitchFamily="34" charset="0"/>
                <a:cs typeface="Kokila" panose="020B0604020202020204" pitchFamily="34" charset="0"/>
              </a:rPr>
              <a:t>मनुस्मृतौ द्वादश अध्यायाः सन्ति । सम्प्रति २६८५ श्लोकाः च उपलभ्यन्ते । तत्र १२१४ श्लोकाः एव मौलिकाः सन्ति, अन्ये १४७१ प्रक्षिप्ताः इति कृतगहनान्वेषणः विद्वान् प्रो० सुरेन्द्रकुमारः वदति । तेन 'विशुद्धमनुस्मृतिः’ नामके ग्रन्थे अयम् आशयः स्पष्टीकृतः ।</a:t>
            </a:r>
          </a:p>
          <a:p>
            <a:pPr marL="625475">
              <a:buFont typeface="Wingdings" panose="05000000000000000000" pitchFamily="2" charset="2"/>
              <a:buChar char="q"/>
            </a:pPr>
            <a:r>
              <a:rPr lang="sa-IN" sz="3200" b="0" i="0" dirty="0">
                <a:solidFill>
                  <a:srgbClr val="202122"/>
                </a:solidFill>
                <a:effectLst/>
                <a:latin typeface="Kokila" panose="020B0604020202020204" pitchFamily="34" charset="0"/>
                <a:cs typeface="Kokila" panose="020B0604020202020204" pitchFamily="34" charset="0"/>
              </a:rPr>
              <a:t>अन्येषां स्मृतिग्रन्थानामपक्षेया मनुस्मृतेः अधिकतमा टीकाः सन्ति । भरूचेः भाष्यं प्राचीनतमम् इदानीम् उपलभ्यते । कुल्लूकभट्टस्य मन्वर्थमुक्तावली प्रसिद्धा लोकप्रिया च वर्तते । आङ्ग्लदेशीयैः मनुस्मृतिः प्रथमसंस्कृतग्रन्थः पठितः ।</a:t>
            </a:r>
          </a:p>
          <a:p>
            <a:pPr marL="625475">
              <a:buFont typeface="Wingdings" panose="05000000000000000000" pitchFamily="2" charset="2"/>
              <a:buChar char="q"/>
            </a:pPr>
            <a:r>
              <a:rPr lang="sa-IN" sz="3200" b="0" i="0" dirty="0">
                <a:solidFill>
                  <a:srgbClr val="202122"/>
                </a:solidFill>
                <a:effectLst/>
                <a:latin typeface="Kokila" panose="020B0604020202020204" pitchFamily="34" charset="0"/>
                <a:cs typeface="Kokila" panose="020B0604020202020204" pitchFamily="34" charset="0"/>
              </a:rPr>
              <a:t> 'इन्डोलौजी’-विषयस्य प्रतिष्ठापकः, सर् विलियम जोन्स आदरेण तस्याः प्रथमं आङ्ग्लभाष्यं लिखितवान् यत् १७९४-तमे वर्षे प्रकाशितम् अभवत् ।</a:t>
            </a:r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CB1A89D5-AE58-14A8-B569-05A4338E7C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a-IN" b="0" i="0" dirty="0">
                <a:solidFill>
                  <a:srgbClr val="202122"/>
                </a:solidFill>
                <a:effectLst/>
                <a:latin typeface="Kokila" panose="020B0604020202020204" pitchFamily="34" charset="0"/>
                <a:cs typeface="Kokila" panose="020B0604020202020204" pitchFamily="34" charset="0"/>
              </a:rPr>
              <a:t>मनुस्मृतिः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8568993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="" xmlns:a16="http://schemas.microsoft.com/office/drawing/2014/main" id="{8776C46B-0B07-8C85-E1FF-A8820DFBD7D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117086559"/>
              </p:ext>
            </p:extLst>
          </p:nvPr>
        </p:nvGraphicFramePr>
        <p:xfrm>
          <a:off x="609600" y="1524000"/>
          <a:ext cx="10972800" cy="4815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86400">
                  <a:extLst>
                    <a:ext uri="{9D8B030D-6E8A-4147-A177-3AD203B41FA5}">
                      <a16:colId xmlns="" xmlns:a16="http://schemas.microsoft.com/office/drawing/2014/main" val="1509140577"/>
                    </a:ext>
                  </a:extLst>
                </a:gridCol>
                <a:gridCol w="5486400">
                  <a:extLst>
                    <a:ext uri="{9D8B030D-6E8A-4147-A177-3AD203B41FA5}">
                      <a16:colId xmlns="" xmlns:a16="http://schemas.microsoft.com/office/drawing/2014/main" val="14667896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a-IN" sz="4400" b="0" i="0" kern="1200" dirty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Kokila" panose="020B0604020202020204" pitchFamily="34" charset="0"/>
                          <a:ea typeface="+mj-ea"/>
                          <a:cs typeface="Kokila" panose="020B0604020202020204" pitchFamily="34" charset="0"/>
                        </a:rPr>
                        <a:t>टीकाकारः</a:t>
                      </a:r>
                      <a:endParaRPr lang="en-IN" sz="4400" b="0" i="0" kern="1200" dirty="0">
                        <a:solidFill>
                          <a:schemeClr val="bg1">
                            <a:lumMod val="95000"/>
                          </a:schemeClr>
                        </a:solidFill>
                        <a:effectLst/>
                        <a:latin typeface="Kokila" panose="020B0604020202020204" pitchFamily="34" charset="0"/>
                        <a:ea typeface="+mj-ea"/>
                        <a:cs typeface="Kokila" panose="020B0604020202020204" pitchFamily="34" charset="0"/>
                      </a:endParaRPr>
                    </a:p>
                  </a:txBody>
                  <a:tcPr marL="95416" marR="9541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a-IN" sz="4400" b="0" i="0" kern="1200" dirty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Kokila" panose="020B0604020202020204" pitchFamily="34" charset="0"/>
                          <a:ea typeface="+mj-ea"/>
                          <a:cs typeface="Kokila" panose="020B0604020202020204" pitchFamily="34" charset="0"/>
                        </a:rPr>
                        <a:t>टीका</a:t>
                      </a:r>
                      <a:endParaRPr lang="en-IN" sz="4400" b="0" i="0" kern="1200" dirty="0">
                        <a:solidFill>
                          <a:schemeClr val="bg1">
                            <a:lumMod val="95000"/>
                          </a:schemeClr>
                        </a:solidFill>
                        <a:effectLst/>
                        <a:latin typeface="Kokila" panose="020B0604020202020204" pitchFamily="34" charset="0"/>
                        <a:ea typeface="+mj-ea"/>
                        <a:cs typeface="Kokila" panose="020B0604020202020204" pitchFamily="34" charset="0"/>
                      </a:endParaRPr>
                    </a:p>
                  </a:txBody>
                  <a:tcPr marL="95416" marR="95416"/>
                </a:tc>
                <a:extLst>
                  <a:ext uri="{0D108BD9-81ED-4DB2-BD59-A6C34878D82A}">
                    <a16:rowId xmlns="" xmlns:a16="http://schemas.microsoft.com/office/drawing/2014/main" val="29952365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a-IN" sz="3200" b="0" i="0" kern="1200" dirty="0">
                          <a:solidFill>
                            <a:srgbClr val="202122"/>
                          </a:solidFill>
                          <a:effectLst/>
                          <a:latin typeface="Kokila" panose="020B0604020202020204" pitchFamily="34" charset="0"/>
                          <a:ea typeface="+mn-ea"/>
                          <a:cs typeface="Kokila" panose="020B0604020202020204" pitchFamily="34" charset="0"/>
                        </a:rPr>
                        <a:t>मेधातिथिः</a:t>
                      </a:r>
                      <a:endParaRPr lang="en-IN" sz="3200" dirty="0"/>
                    </a:p>
                  </a:txBody>
                  <a:tcPr marL="95416" marR="95416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sa-IN" sz="3200" b="0" i="0" kern="1200" dirty="0">
                          <a:solidFill>
                            <a:srgbClr val="202122"/>
                          </a:solidFill>
                          <a:effectLst/>
                          <a:latin typeface="Kokila" panose="020B0604020202020204" pitchFamily="34" charset="0"/>
                          <a:ea typeface="+mn-ea"/>
                          <a:cs typeface="Kokila" panose="020B0604020202020204" pitchFamily="34" charset="0"/>
                        </a:rPr>
                        <a:t>अनुभाष्यम्</a:t>
                      </a:r>
                      <a:endParaRPr lang="en-IN" sz="3200" b="0" i="0" kern="1200" dirty="0">
                        <a:solidFill>
                          <a:srgbClr val="202122"/>
                        </a:solidFill>
                        <a:effectLst/>
                        <a:latin typeface="Kokila" panose="020B0604020202020204" pitchFamily="34" charset="0"/>
                        <a:ea typeface="+mn-ea"/>
                        <a:cs typeface="Kokila" panose="020B0604020202020204" pitchFamily="34" charset="0"/>
                      </a:endParaRPr>
                    </a:p>
                  </a:txBody>
                  <a:tcPr marL="95416" marR="95416"/>
                </a:tc>
                <a:extLst>
                  <a:ext uri="{0D108BD9-81ED-4DB2-BD59-A6C34878D82A}">
                    <a16:rowId xmlns="" xmlns:a16="http://schemas.microsoft.com/office/drawing/2014/main" val="8171401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sa-IN" sz="3200" b="0" i="0" kern="1200" dirty="0">
                          <a:solidFill>
                            <a:srgbClr val="202122"/>
                          </a:solidFill>
                          <a:effectLst/>
                          <a:latin typeface="Kokila" panose="020B0604020202020204" pitchFamily="34" charset="0"/>
                          <a:ea typeface="+mn-ea"/>
                          <a:cs typeface="Kokila" panose="020B0604020202020204" pitchFamily="34" charset="0"/>
                        </a:rPr>
                        <a:t>सर्वज्ञनारायणः</a:t>
                      </a:r>
                      <a:endParaRPr lang="en-IN" sz="3200" b="0" i="0" kern="1200" dirty="0">
                        <a:solidFill>
                          <a:srgbClr val="202122"/>
                        </a:solidFill>
                        <a:effectLst/>
                        <a:latin typeface="Kokila" panose="020B0604020202020204" pitchFamily="34" charset="0"/>
                        <a:ea typeface="+mn-ea"/>
                        <a:cs typeface="Kokila" panose="020B0604020202020204" pitchFamily="34" charset="0"/>
                      </a:endParaRPr>
                    </a:p>
                  </a:txBody>
                  <a:tcPr marL="95416" marR="95416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sa-IN" sz="3200" b="0" i="0" kern="1200" dirty="0">
                          <a:solidFill>
                            <a:srgbClr val="202122"/>
                          </a:solidFill>
                          <a:effectLst/>
                          <a:latin typeface="Kokila" panose="020B0604020202020204" pitchFamily="34" charset="0"/>
                          <a:ea typeface="+mn-ea"/>
                          <a:cs typeface="Kokila" panose="020B0604020202020204" pitchFamily="34" charset="0"/>
                        </a:rPr>
                        <a:t>मन्वर्थनिबन्धः</a:t>
                      </a:r>
                      <a:endParaRPr lang="en-IN" sz="3200" b="0" i="0" kern="1200" dirty="0">
                        <a:solidFill>
                          <a:srgbClr val="202122"/>
                        </a:solidFill>
                        <a:effectLst/>
                        <a:latin typeface="Kokila" panose="020B0604020202020204" pitchFamily="34" charset="0"/>
                        <a:ea typeface="+mn-ea"/>
                        <a:cs typeface="Kokila" panose="020B0604020202020204" pitchFamily="34" charset="0"/>
                      </a:endParaRPr>
                    </a:p>
                  </a:txBody>
                  <a:tcPr marL="95416" marR="95416"/>
                </a:tc>
                <a:extLst>
                  <a:ext uri="{0D108BD9-81ED-4DB2-BD59-A6C34878D82A}">
                    <a16:rowId xmlns="" xmlns:a16="http://schemas.microsoft.com/office/drawing/2014/main" val="28415789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sa-IN" sz="3200" b="0" i="0" kern="1200" dirty="0">
                          <a:solidFill>
                            <a:srgbClr val="202122"/>
                          </a:solidFill>
                          <a:effectLst/>
                          <a:latin typeface="Kokila" panose="020B0604020202020204" pitchFamily="34" charset="0"/>
                          <a:ea typeface="+mn-ea"/>
                          <a:cs typeface="Kokila" panose="020B0604020202020204" pitchFamily="34" charset="0"/>
                        </a:rPr>
                        <a:t>कुल्लूकभट्टः</a:t>
                      </a:r>
                      <a:endParaRPr lang="en-IN" sz="3200" b="0" i="0" kern="1200" dirty="0">
                        <a:solidFill>
                          <a:srgbClr val="202122"/>
                        </a:solidFill>
                        <a:effectLst/>
                        <a:latin typeface="Kokila" panose="020B0604020202020204" pitchFamily="34" charset="0"/>
                        <a:ea typeface="+mn-ea"/>
                        <a:cs typeface="Kokila" panose="020B0604020202020204" pitchFamily="34" charset="0"/>
                      </a:endParaRPr>
                    </a:p>
                  </a:txBody>
                  <a:tcPr marL="95416" marR="95416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sa-IN" sz="3200" b="0" i="0" kern="1200" dirty="0">
                          <a:solidFill>
                            <a:srgbClr val="202122"/>
                          </a:solidFill>
                          <a:effectLst/>
                          <a:latin typeface="Kokila" panose="020B0604020202020204" pitchFamily="34" charset="0"/>
                          <a:ea typeface="+mn-ea"/>
                          <a:cs typeface="Kokila" panose="020B0604020202020204" pitchFamily="34" charset="0"/>
                        </a:rPr>
                        <a:t>मन्वर्थमुक्तावली</a:t>
                      </a:r>
                      <a:endParaRPr lang="en-IN" sz="3200" b="0" i="0" kern="1200" dirty="0">
                        <a:solidFill>
                          <a:srgbClr val="202122"/>
                        </a:solidFill>
                        <a:effectLst/>
                        <a:latin typeface="Kokila" panose="020B0604020202020204" pitchFamily="34" charset="0"/>
                        <a:ea typeface="+mn-ea"/>
                        <a:cs typeface="Kokila" panose="020B0604020202020204" pitchFamily="34" charset="0"/>
                      </a:endParaRPr>
                    </a:p>
                  </a:txBody>
                  <a:tcPr marL="95416" marR="95416"/>
                </a:tc>
                <a:extLst>
                  <a:ext uri="{0D108BD9-81ED-4DB2-BD59-A6C34878D82A}">
                    <a16:rowId xmlns="" xmlns:a16="http://schemas.microsoft.com/office/drawing/2014/main" val="42616019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sa-IN" sz="3200" b="0" i="0" kern="1200" dirty="0">
                          <a:solidFill>
                            <a:srgbClr val="202122"/>
                          </a:solidFill>
                          <a:effectLst/>
                          <a:latin typeface="Kokila" panose="020B0604020202020204" pitchFamily="34" charset="0"/>
                          <a:ea typeface="+mn-ea"/>
                          <a:cs typeface="Kokila" panose="020B0604020202020204" pitchFamily="34" charset="0"/>
                        </a:rPr>
                        <a:t>राघवानन्दसरस्वती</a:t>
                      </a:r>
                      <a:endParaRPr lang="en-IN" sz="3200" b="0" i="0" kern="1200" dirty="0">
                        <a:solidFill>
                          <a:srgbClr val="202122"/>
                        </a:solidFill>
                        <a:effectLst/>
                        <a:latin typeface="Kokila" panose="020B0604020202020204" pitchFamily="34" charset="0"/>
                        <a:ea typeface="+mn-ea"/>
                        <a:cs typeface="Kokila" panose="020B0604020202020204" pitchFamily="34" charset="0"/>
                      </a:endParaRPr>
                    </a:p>
                  </a:txBody>
                  <a:tcPr marL="95416" marR="95416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sa-IN" sz="3200" b="0" i="0" kern="1200" dirty="0">
                          <a:solidFill>
                            <a:srgbClr val="202122"/>
                          </a:solidFill>
                          <a:effectLst/>
                          <a:latin typeface="Kokila" panose="020B0604020202020204" pitchFamily="34" charset="0"/>
                          <a:ea typeface="+mn-ea"/>
                          <a:cs typeface="Kokila" panose="020B0604020202020204" pitchFamily="34" charset="0"/>
                        </a:rPr>
                        <a:t>मन्वर्थचन्द्रिका</a:t>
                      </a:r>
                      <a:endParaRPr lang="en-IN" sz="3200" b="0" i="0" kern="1200" dirty="0">
                        <a:solidFill>
                          <a:srgbClr val="202122"/>
                        </a:solidFill>
                        <a:effectLst/>
                        <a:latin typeface="Kokila" panose="020B0604020202020204" pitchFamily="34" charset="0"/>
                        <a:ea typeface="+mn-ea"/>
                        <a:cs typeface="Kokila" panose="020B0604020202020204" pitchFamily="34" charset="0"/>
                      </a:endParaRPr>
                    </a:p>
                  </a:txBody>
                  <a:tcPr marL="95416" marR="95416"/>
                </a:tc>
                <a:extLst>
                  <a:ext uri="{0D108BD9-81ED-4DB2-BD59-A6C34878D82A}">
                    <a16:rowId xmlns="" xmlns:a16="http://schemas.microsoft.com/office/drawing/2014/main" val="17782974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sa-IN" sz="3200" b="0" i="0" kern="1200" dirty="0">
                          <a:solidFill>
                            <a:srgbClr val="202122"/>
                          </a:solidFill>
                          <a:effectLst/>
                          <a:latin typeface="Kokila" panose="020B0604020202020204" pitchFamily="34" charset="0"/>
                          <a:ea typeface="+mn-ea"/>
                          <a:cs typeface="Kokila" panose="020B0604020202020204" pitchFamily="34" charset="0"/>
                        </a:rPr>
                        <a:t>नन्दनः</a:t>
                      </a:r>
                      <a:endParaRPr lang="en-IN" sz="3200" b="0" i="0" kern="1200" dirty="0">
                        <a:solidFill>
                          <a:srgbClr val="202122"/>
                        </a:solidFill>
                        <a:effectLst/>
                        <a:latin typeface="Kokila" panose="020B0604020202020204" pitchFamily="34" charset="0"/>
                        <a:ea typeface="+mn-ea"/>
                        <a:cs typeface="Kokila" panose="020B0604020202020204" pitchFamily="34" charset="0"/>
                      </a:endParaRPr>
                    </a:p>
                  </a:txBody>
                  <a:tcPr marL="95416" marR="95416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sa-IN" sz="3200" b="0" i="0" kern="1200" dirty="0">
                          <a:solidFill>
                            <a:srgbClr val="202122"/>
                          </a:solidFill>
                          <a:effectLst/>
                          <a:latin typeface="Kokila" panose="020B0604020202020204" pitchFamily="34" charset="0"/>
                          <a:ea typeface="+mn-ea"/>
                          <a:cs typeface="Kokila" panose="020B0604020202020204" pitchFamily="34" charset="0"/>
                        </a:rPr>
                        <a:t>अनुव्याख्यानम्</a:t>
                      </a:r>
                      <a:endParaRPr lang="en-IN" sz="3200" b="0" i="0" kern="1200" dirty="0">
                        <a:solidFill>
                          <a:srgbClr val="202122"/>
                        </a:solidFill>
                        <a:effectLst/>
                        <a:latin typeface="Kokila" panose="020B0604020202020204" pitchFamily="34" charset="0"/>
                        <a:ea typeface="+mn-ea"/>
                        <a:cs typeface="Kokila" panose="020B0604020202020204" pitchFamily="34" charset="0"/>
                      </a:endParaRPr>
                    </a:p>
                  </a:txBody>
                  <a:tcPr marL="95416" marR="95416"/>
                </a:tc>
                <a:extLst>
                  <a:ext uri="{0D108BD9-81ED-4DB2-BD59-A6C34878D82A}">
                    <a16:rowId xmlns="" xmlns:a16="http://schemas.microsoft.com/office/drawing/2014/main" val="13870923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sa-IN" sz="3200" b="0" i="0" kern="1200" dirty="0">
                          <a:solidFill>
                            <a:srgbClr val="202122"/>
                          </a:solidFill>
                          <a:effectLst/>
                          <a:latin typeface="Kokila" panose="020B0604020202020204" pitchFamily="34" charset="0"/>
                          <a:ea typeface="+mn-ea"/>
                          <a:cs typeface="Kokila" panose="020B0604020202020204" pitchFamily="34" charset="0"/>
                        </a:rPr>
                        <a:t>रामचन्द्रः</a:t>
                      </a:r>
                      <a:endParaRPr lang="en-IN" sz="3200" b="0" i="0" kern="1200" dirty="0">
                        <a:solidFill>
                          <a:srgbClr val="202122"/>
                        </a:solidFill>
                        <a:effectLst/>
                        <a:latin typeface="Kokila" panose="020B0604020202020204" pitchFamily="34" charset="0"/>
                        <a:ea typeface="+mn-ea"/>
                        <a:cs typeface="Kokila" panose="020B0604020202020204" pitchFamily="34" charset="0"/>
                      </a:endParaRPr>
                    </a:p>
                  </a:txBody>
                  <a:tcPr marL="95416" marR="95416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sa-IN" sz="3200" b="0" i="0" kern="1200" dirty="0">
                          <a:solidFill>
                            <a:srgbClr val="202122"/>
                          </a:solidFill>
                          <a:effectLst/>
                          <a:latin typeface="Kokila" panose="020B0604020202020204" pitchFamily="34" charset="0"/>
                          <a:ea typeface="+mn-ea"/>
                          <a:cs typeface="Kokila" panose="020B0604020202020204" pitchFamily="34" charset="0"/>
                        </a:rPr>
                        <a:t>अनुभावार्थचन्द्रिका</a:t>
                      </a:r>
                      <a:endParaRPr lang="en-IN" sz="3200" b="0" i="0" kern="1200" dirty="0">
                        <a:solidFill>
                          <a:srgbClr val="202122"/>
                        </a:solidFill>
                        <a:effectLst/>
                        <a:latin typeface="Kokila" panose="020B0604020202020204" pitchFamily="34" charset="0"/>
                        <a:ea typeface="+mn-ea"/>
                        <a:cs typeface="Kokila" panose="020B0604020202020204" pitchFamily="34" charset="0"/>
                      </a:endParaRPr>
                    </a:p>
                  </a:txBody>
                  <a:tcPr marL="95416" marR="95416"/>
                </a:tc>
                <a:extLst>
                  <a:ext uri="{0D108BD9-81ED-4DB2-BD59-A6C34878D82A}">
                    <a16:rowId xmlns="" xmlns:a16="http://schemas.microsoft.com/office/drawing/2014/main" val="805204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sa-IN" sz="3200" b="0" i="0" kern="1200" dirty="0">
                          <a:solidFill>
                            <a:srgbClr val="202122"/>
                          </a:solidFill>
                          <a:effectLst/>
                          <a:latin typeface="Kokila" panose="020B0604020202020204" pitchFamily="34" charset="0"/>
                          <a:ea typeface="+mn-ea"/>
                          <a:cs typeface="Kokila" panose="020B0604020202020204" pitchFamily="34" charset="0"/>
                        </a:rPr>
                        <a:t>गोविन्दराजः</a:t>
                      </a:r>
                      <a:endParaRPr lang="en-IN" sz="3200" b="0" i="0" kern="1200" dirty="0">
                        <a:solidFill>
                          <a:srgbClr val="202122"/>
                        </a:solidFill>
                        <a:effectLst/>
                        <a:latin typeface="Kokila" panose="020B0604020202020204" pitchFamily="34" charset="0"/>
                        <a:ea typeface="+mn-ea"/>
                        <a:cs typeface="Kokila" panose="020B0604020202020204" pitchFamily="34" charset="0"/>
                      </a:endParaRPr>
                    </a:p>
                  </a:txBody>
                  <a:tcPr marL="95416" marR="95416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sa-IN" sz="3200" b="0" i="0" kern="1200" dirty="0">
                          <a:solidFill>
                            <a:srgbClr val="202122"/>
                          </a:solidFill>
                          <a:effectLst/>
                          <a:latin typeface="Kokila" panose="020B0604020202020204" pitchFamily="34" charset="0"/>
                          <a:ea typeface="+mn-ea"/>
                          <a:cs typeface="Kokila" panose="020B0604020202020204" pitchFamily="34" charset="0"/>
                        </a:rPr>
                        <a:t>मनुटीका</a:t>
                      </a:r>
                    </a:p>
                  </a:txBody>
                  <a:tcPr marL="95416" marR="95416"/>
                </a:tc>
                <a:extLst>
                  <a:ext uri="{0D108BD9-81ED-4DB2-BD59-A6C34878D82A}">
                    <a16:rowId xmlns="" xmlns:a16="http://schemas.microsoft.com/office/drawing/2014/main" val="588650504"/>
                  </a:ext>
                </a:extLst>
              </a:tr>
            </a:tbl>
          </a:graphicData>
        </a:graphic>
      </p:graphicFrame>
      <p:sp>
        <p:nvSpPr>
          <p:cNvPr id="2" name="Title 1">
            <a:extLst>
              <a:ext uri="{FF2B5EF4-FFF2-40B4-BE49-F238E27FC236}">
                <a16:creationId xmlns="" xmlns:a16="http://schemas.microsoft.com/office/drawing/2014/main" id="{CB1A89D5-AE58-14A8-B569-05A4338E7C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a-IN" b="1" i="0" dirty="0">
                <a:solidFill>
                  <a:srgbClr val="202122"/>
                </a:solidFill>
                <a:effectLst/>
                <a:latin typeface="Kokila" panose="020B0604020202020204" pitchFamily="34" charset="0"/>
                <a:cs typeface="Kokila" panose="020B0604020202020204" pitchFamily="34" charset="0"/>
              </a:rPr>
              <a:t>मनुस्मृत</a:t>
            </a:r>
            <a:r>
              <a:rPr lang="sa-IN" b="1" dirty="0">
                <a:solidFill>
                  <a:srgbClr val="202122"/>
                </a:solidFill>
                <a:latin typeface="Kokila" panose="020B0604020202020204" pitchFamily="34" charset="0"/>
                <a:cs typeface="Kokila" panose="020B0604020202020204" pitchFamily="34" charset="0"/>
              </a:rPr>
              <a:t>ेः प्रसिद्धटीकाः टीकाकाराश्च</a:t>
            </a:r>
            <a:endParaRPr lang="en-IN" b="1" dirty="0"/>
          </a:p>
        </p:txBody>
      </p:sp>
    </p:spTree>
    <p:extLst>
      <p:ext uri="{BB962C8B-B14F-4D97-AF65-F5344CB8AC3E}">
        <p14:creationId xmlns:p14="http://schemas.microsoft.com/office/powerpoint/2010/main" xmlns="" val="17100966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5">
            <a:extLst>
              <a:ext uri="{FF2B5EF4-FFF2-40B4-BE49-F238E27FC236}">
                <a16:creationId xmlns="" xmlns:a16="http://schemas.microsoft.com/office/drawing/2014/main" id="{B2FA6056-6682-C335-0657-133E17C1AC0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4199981933"/>
              </p:ext>
            </p:extLst>
          </p:nvPr>
        </p:nvGraphicFramePr>
        <p:xfrm>
          <a:off x="838200" y="727788"/>
          <a:ext cx="10162592" cy="5852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34105">
                  <a:extLst>
                    <a:ext uri="{9D8B030D-6E8A-4147-A177-3AD203B41FA5}">
                      <a16:colId xmlns="" xmlns:a16="http://schemas.microsoft.com/office/drawing/2014/main" val="3702537186"/>
                    </a:ext>
                  </a:extLst>
                </a:gridCol>
                <a:gridCol w="7167638">
                  <a:extLst>
                    <a:ext uri="{9D8B030D-6E8A-4147-A177-3AD203B41FA5}">
                      <a16:colId xmlns="" xmlns:a16="http://schemas.microsoft.com/office/drawing/2014/main" val="2080987153"/>
                    </a:ext>
                  </a:extLst>
                </a:gridCol>
                <a:gridCol w="1660849">
                  <a:extLst>
                    <a:ext uri="{9D8B030D-6E8A-4147-A177-3AD203B41FA5}">
                      <a16:colId xmlns="" xmlns:a16="http://schemas.microsoft.com/office/drawing/2014/main" val="1430146776"/>
                    </a:ext>
                  </a:extLst>
                </a:gridCol>
              </a:tblGrid>
              <a:tr h="694313">
                <a:tc>
                  <a:txBody>
                    <a:bodyPr/>
                    <a:lstStyle/>
                    <a:p>
                      <a:pPr algn="ctr"/>
                      <a:r>
                        <a:rPr lang="sa-IN" sz="2000" b="1" kern="1200" baseline="0" dirty="0">
                          <a:solidFill>
                            <a:schemeClr val="bg1"/>
                          </a:solidFill>
                          <a:effectLst/>
                          <a:latin typeface="Kokila" panose="020B0604020202020204" pitchFamily="34" charset="0"/>
                          <a:ea typeface="+mn-ea"/>
                          <a:cs typeface="Kokila" panose="020B0604020202020204" pitchFamily="34" charset="0"/>
                        </a:rPr>
                        <a:t>अध्यायसं०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a-IN" sz="2000" b="1" kern="1200" baseline="0" dirty="0">
                          <a:solidFill>
                            <a:schemeClr val="bg1"/>
                          </a:solidFill>
                          <a:effectLst/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विषयाः</a:t>
                      </a:r>
                      <a:endParaRPr lang="sa-IN" sz="2000" b="1" i="0" kern="1200" baseline="0" dirty="0">
                        <a:solidFill>
                          <a:schemeClr val="bg1"/>
                        </a:solidFill>
                        <a:effectLst/>
                        <a:latin typeface="Kokila" panose="020B0604020202020204" pitchFamily="34" charset="0"/>
                        <a:ea typeface="+mj-ea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000" b="1" kern="1200" baseline="0" dirty="0">
                          <a:solidFill>
                            <a:schemeClr val="bg1"/>
                          </a:solidFill>
                          <a:effectLst/>
                          <a:latin typeface="Kokila" panose="020B0604020202020204" pitchFamily="34" charset="0"/>
                          <a:ea typeface="+mn-ea"/>
                          <a:cs typeface="Kokila" panose="020B0604020202020204" pitchFamily="34" charset="0"/>
                        </a:rPr>
                        <a:t>**</a:t>
                      </a:r>
                      <a:r>
                        <a:rPr lang="sa-IN" sz="2000" b="1" kern="1200" baseline="0" dirty="0">
                          <a:solidFill>
                            <a:schemeClr val="bg1"/>
                          </a:solidFill>
                          <a:effectLst/>
                          <a:latin typeface="Kokila" panose="020B0604020202020204" pitchFamily="34" charset="0"/>
                          <a:ea typeface="+mn-ea"/>
                          <a:cs typeface="Kokila" panose="020B0604020202020204" pitchFamily="34" charset="0"/>
                        </a:rPr>
                        <a:t>प्रचलिता/मौलिका श्लोकसं०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4127132066"/>
                  </a:ext>
                </a:extLst>
              </a:tr>
              <a:tr h="392438">
                <a:tc>
                  <a:txBody>
                    <a:bodyPr/>
                    <a:lstStyle/>
                    <a:p>
                      <a:pPr algn="ctr"/>
                      <a:r>
                        <a:rPr lang="sa-IN" sz="2000" b="0" kern="1200" dirty="0">
                          <a:solidFill>
                            <a:srgbClr val="202122"/>
                          </a:solidFill>
                          <a:effectLst/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१</a:t>
                      </a:r>
                      <a:endParaRPr lang="sa-IN" sz="2000" b="0" i="0" kern="1200" dirty="0">
                        <a:solidFill>
                          <a:srgbClr val="202122"/>
                        </a:solidFill>
                        <a:effectLst/>
                        <a:latin typeface="Kokila" panose="020B0604020202020204" pitchFamily="34" charset="0"/>
                        <a:ea typeface="+mj-ea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a-IN" sz="2000" b="0" kern="1200" dirty="0">
                          <a:solidFill>
                            <a:srgbClr val="202122"/>
                          </a:solidFill>
                          <a:effectLst/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सृष्टिरचना, प्राणिनाम् जातयः, कालगणना, वेदेभ्यो धर्मनिष्पत्तिः, आर्यावर्तः</a:t>
                      </a:r>
                      <a:endParaRPr lang="sa-IN" sz="2000" b="0" i="0" kern="1200" dirty="0">
                        <a:solidFill>
                          <a:srgbClr val="202122"/>
                        </a:solidFill>
                        <a:effectLst/>
                        <a:latin typeface="Kokila" panose="020B0604020202020204" pitchFamily="34" charset="0"/>
                        <a:ea typeface="+mj-ea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a-IN" sz="2000" b="0" kern="1200">
                          <a:solidFill>
                            <a:srgbClr val="202122"/>
                          </a:solidFill>
                          <a:effectLst/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१४४/७८</a:t>
                      </a:r>
                      <a:endParaRPr lang="sa-IN" sz="2000" b="0" i="0" kern="1200">
                        <a:solidFill>
                          <a:srgbClr val="202122"/>
                        </a:solidFill>
                        <a:effectLst/>
                        <a:latin typeface="Kokila" panose="020B0604020202020204" pitchFamily="34" charset="0"/>
                        <a:ea typeface="+mj-ea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207670983"/>
                  </a:ext>
                </a:extLst>
              </a:tr>
              <a:tr h="392438">
                <a:tc>
                  <a:txBody>
                    <a:bodyPr/>
                    <a:lstStyle/>
                    <a:p>
                      <a:pPr algn="ctr"/>
                      <a:r>
                        <a:rPr lang="sa-IN" sz="2000" b="0" kern="1200">
                          <a:solidFill>
                            <a:srgbClr val="202122"/>
                          </a:solidFill>
                          <a:effectLst/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२</a:t>
                      </a:r>
                      <a:endParaRPr lang="sa-IN" sz="2000" b="0" i="0" kern="1200">
                        <a:solidFill>
                          <a:srgbClr val="202122"/>
                        </a:solidFill>
                        <a:effectLst/>
                        <a:latin typeface="Kokila" panose="020B0604020202020204" pitchFamily="34" charset="0"/>
                        <a:ea typeface="+mj-ea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a-IN" sz="2000" b="0" kern="1200" dirty="0">
                          <a:solidFill>
                            <a:srgbClr val="202122"/>
                          </a:solidFill>
                          <a:effectLst/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जातकर्मादिसंस्कारविधिः, ब्रह्मचारिधर्मः, गुरुलक्षणम्</a:t>
                      </a:r>
                      <a:endParaRPr lang="sa-IN" sz="2000" b="0" i="0" kern="1200" dirty="0">
                        <a:solidFill>
                          <a:srgbClr val="202122"/>
                        </a:solidFill>
                        <a:effectLst/>
                        <a:latin typeface="Kokila" panose="020B0604020202020204" pitchFamily="34" charset="0"/>
                        <a:ea typeface="+mj-ea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a-IN" sz="2000" b="0" kern="1200">
                          <a:solidFill>
                            <a:srgbClr val="202122"/>
                          </a:solidFill>
                          <a:effectLst/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२२४/१६४</a:t>
                      </a:r>
                      <a:endParaRPr lang="sa-IN" sz="2000" b="0" i="0" kern="1200">
                        <a:solidFill>
                          <a:srgbClr val="202122"/>
                        </a:solidFill>
                        <a:effectLst/>
                        <a:latin typeface="Kokila" panose="020B0604020202020204" pitchFamily="34" charset="0"/>
                        <a:ea typeface="+mj-ea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885168116"/>
                  </a:ext>
                </a:extLst>
              </a:tr>
              <a:tr h="392438">
                <a:tc>
                  <a:txBody>
                    <a:bodyPr/>
                    <a:lstStyle/>
                    <a:p>
                      <a:pPr algn="ctr"/>
                      <a:r>
                        <a:rPr lang="sa-IN" sz="2000" b="0" kern="1200">
                          <a:solidFill>
                            <a:srgbClr val="202122"/>
                          </a:solidFill>
                          <a:effectLst/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३</a:t>
                      </a:r>
                      <a:endParaRPr lang="sa-IN" sz="2000" b="0" i="0" kern="1200">
                        <a:solidFill>
                          <a:srgbClr val="202122"/>
                        </a:solidFill>
                        <a:effectLst/>
                        <a:latin typeface="Kokila" panose="020B0604020202020204" pitchFamily="34" charset="0"/>
                        <a:ea typeface="+mj-ea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a-IN" sz="2000" b="0" kern="1200" dirty="0">
                          <a:solidFill>
                            <a:srgbClr val="202122"/>
                          </a:solidFill>
                          <a:effectLst/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समावर्त्तनं, विवाहः, पञ्चमहायज्ञाः</a:t>
                      </a:r>
                      <a:endParaRPr lang="sa-IN" sz="2000" b="0" i="0" kern="1200" dirty="0">
                        <a:solidFill>
                          <a:srgbClr val="202122"/>
                        </a:solidFill>
                        <a:effectLst/>
                        <a:latin typeface="Kokila" panose="020B0604020202020204" pitchFamily="34" charset="0"/>
                        <a:ea typeface="+mj-ea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a-IN" sz="2000" b="0" kern="1200">
                          <a:solidFill>
                            <a:srgbClr val="202122"/>
                          </a:solidFill>
                          <a:effectLst/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२८६/८४</a:t>
                      </a:r>
                      <a:endParaRPr lang="sa-IN" sz="2000" b="0" i="0" kern="1200">
                        <a:solidFill>
                          <a:srgbClr val="202122"/>
                        </a:solidFill>
                        <a:effectLst/>
                        <a:latin typeface="Kokila" panose="020B0604020202020204" pitchFamily="34" charset="0"/>
                        <a:ea typeface="+mj-ea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2005628058"/>
                  </a:ext>
                </a:extLst>
              </a:tr>
              <a:tr h="392438">
                <a:tc>
                  <a:txBody>
                    <a:bodyPr/>
                    <a:lstStyle/>
                    <a:p>
                      <a:pPr algn="ctr"/>
                      <a:r>
                        <a:rPr lang="sa-IN" sz="2000" b="0" kern="1200">
                          <a:solidFill>
                            <a:srgbClr val="202122"/>
                          </a:solidFill>
                          <a:effectLst/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४</a:t>
                      </a:r>
                      <a:endParaRPr lang="sa-IN" sz="2000" b="0" i="0" kern="1200">
                        <a:solidFill>
                          <a:srgbClr val="202122"/>
                        </a:solidFill>
                        <a:effectLst/>
                        <a:latin typeface="Kokila" panose="020B0604020202020204" pitchFamily="34" charset="0"/>
                        <a:ea typeface="+mj-ea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a-IN" sz="2000" b="0" kern="1200" dirty="0">
                          <a:solidFill>
                            <a:srgbClr val="202122"/>
                          </a:solidFill>
                          <a:effectLst/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वेदोक्ताजीविकाः, अतिथि-लक्षणम्, गृहस्थधर्मः</a:t>
                      </a:r>
                      <a:endParaRPr lang="sa-IN" sz="2000" b="0" i="0" kern="1200" dirty="0">
                        <a:solidFill>
                          <a:srgbClr val="202122"/>
                        </a:solidFill>
                        <a:effectLst/>
                        <a:latin typeface="Kokila" panose="020B0604020202020204" pitchFamily="34" charset="0"/>
                        <a:ea typeface="+mj-ea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a-IN" sz="2000" b="0" kern="1200">
                          <a:solidFill>
                            <a:srgbClr val="202122"/>
                          </a:solidFill>
                          <a:effectLst/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२६०/९०</a:t>
                      </a:r>
                      <a:endParaRPr lang="sa-IN" sz="2000" b="0" i="0" kern="1200">
                        <a:solidFill>
                          <a:srgbClr val="202122"/>
                        </a:solidFill>
                        <a:effectLst/>
                        <a:latin typeface="Kokila" panose="020B0604020202020204" pitchFamily="34" charset="0"/>
                        <a:ea typeface="+mj-ea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383697649"/>
                  </a:ext>
                </a:extLst>
              </a:tr>
              <a:tr h="392438">
                <a:tc>
                  <a:txBody>
                    <a:bodyPr/>
                    <a:lstStyle/>
                    <a:p>
                      <a:pPr algn="ctr"/>
                      <a:r>
                        <a:rPr lang="sa-IN" sz="2000" b="0" kern="1200">
                          <a:solidFill>
                            <a:srgbClr val="202122"/>
                          </a:solidFill>
                          <a:effectLst/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५</a:t>
                      </a:r>
                      <a:endParaRPr lang="sa-IN" sz="2000" b="0" i="0" kern="1200">
                        <a:solidFill>
                          <a:srgbClr val="202122"/>
                        </a:solidFill>
                        <a:effectLst/>
                        <a:latin typeface="Kokila" panose="020B0604020202020204" pitchFamily="34" charset="0"/>
                        <a:ea typeface="+mj-ea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a-IN" sz="2000" b="0" kern="1200" dirty="0">
                          <a:solidFill>
                            <a:srgbClr val="202122"/>
                          </a:solidFill>
                          <a:effectLst/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गृहस्थान्तर्गताः भक्ष्याभक्ष्यम्, देहशुद्धिः, द्रव्यशुद्धिः, पत्नीधर्मः</a:t>
                      </a:r>
                      <a:endParaRPr lang="sa-IN" sz="2000" b="0" i="0" kern="1200" dirty="0">
                        <a:solidFill>
                          <a:srgbClr val="202122"/>
                        </a:solidFill>
                        <a:effectLst/>
                        <a:latin typeface="Kokila" panose="020B0604020202020204" pitchFamily="34" charset="0"/>
                        <a:ea typeface="+mj-ea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a-IN" sz="2000" b="0" kern="1200">
                          <a:solidFill>
                            <a:srgbClr val="202122"/>
                          </a:solidFill>
                          <a:effectLst/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१६९/४१</a:t>
                      </a:r>
                      <a:endParaRPr lang="sa-IN" sz="2000" b="0" i="0" kern="1200">
                        <a:solidFill>
                          <a:srgbClr val="202122"/>
                        </a:solidFill>
                        <a:effectLst/>
                        <a:latin typeface="Kokila" panose="020B0604020202020204" pitchFamily="34" charset="0"/>
                        <a:ea typeface="+mj-ea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3008128156"/>
                  </a:ext>
                </a:extLst>
              </a:tr>
              <a:tr h="392438">
                <a:tc>
                  <a:txBody>
                    <a:bodyPr/>
                    <a:lstStyle/>
                    <a:p>
                      <a:pPr algn="ctr"/>
                      <a:r>
                        <a:rPr lang="sa-IN" sz="2000" b="0" kern="1200">
                          <a:solidFill>
                            <a:srgbClr val="202122"/>
                          </a:solidFill>
                          <a:effectLst/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६</a:t>
                      </a:r>
                      <a:endParaRPr lang="sa-IN" sz="2000" b="0" i="0" kern="1200">
                        <a:solidFill>
                          <a:srgbClr val="202122"/>
                        </a:solidFill>
                        <a:effectLst/>
                        <a:latin typeface="Kokila" panose="020B0604020202020204" pitchFamily="34" charset="0"/>
                        <a:ea typeface="+mj-ea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a-IN" sz="2000" b="0" kern="1200" dirty="0">
                          <a:solidFill>
                            <a:srgbClr val="202122"/>
                          </a:solidFill>
                          <a:effectLst/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वानप्रस्थ-संन्यासा-श्रमीयाः धर्माः, दशलक्षणयुक्त-धर्मः</a:t>
                      </a:r>
                      <a:endParaRPr lang="sa-IN" sz="2000" b="0" i="0" kern="1200" dirty="0">
                        <a:solidFill>
                          <a:srgbClr val="202122"/>
                        </a:solidFill>
                        <a:effectLst/>
                        <a:latin typeface="Kokila" panose="020B0604020202020204" pitchFamily="34" charset="0"/>
                        <a:ea typeface="+mj-ea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a-IN" sz="2000" b="0" kern="1200">
                          <a:solidFill>
                            <a:srgbClr val="202122"/>
                          </a:solidFill>
                          <a:effectLst/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९७/६४</a:t>
                      </a:r>
                      <a:endParaRPr lang="sa-IN" sz="2000" b="0" i="0" kern="1200">
                        <a:solidFill>
                          <a:srgbClr val="202122"/>
                        </a:solidFill>
                        <a:effectLst/>
                        <a:latin typeface="Kokila" panose="020B0604020202020204" pitchFamily="34" charset="0"/>
                        <a:ea typeface="+mj-ea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144394327"/>
                  </a:ext>
                </a:extLst>
              </a:tr>
              <a:tr h="392438">
                <a:tc>
                  <a:txBody>
                    <a:bodyPr/>
                    <a:lstStyle/>
                    <a:p>
                      <a:pPr algn="ctr"/>
                      <a:r>
                        <a:rPr lang="sa-IN" sz="2000" b="0" kern="1200">
                          <a:solidFill>
                            <a:srgbClr val="202122"/>
                          </a:solidFill>
                          <a:effectLst/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७</a:t>
                      </a:r>
                      <a:endParaRPr lang="sa-IN" sz="2000" b="0" i="0" kern="1200">
                        <a:solidFill>
                          <a:srgbClr val="202122"/>
                        </a:solidFill>
                        <a:effectLst/>
                        <a:latin typeface="Kokila" panose="020B0604020202020204" pitchFamily="34" charset="0"/>
                        <a:ea typeface="+mj-ea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a-IN" sz="2000" b="0" kern="1200" dirty="0">
                          <a:solidFill>
                            <a:srgbClr val="202122"/>
                          </a:solidFill>
                          <a:effectLst/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राज्याधिकारिणः लक्षणम्, राजधर्मः, व्यसनानि, शत्रु-मित्र-विवेचनम्</a:t>
                      </a:r>
                      <a:endParaRPr lang="sa-IN" sz="2000" b="0" i="0" kern="1200" dirty="0">
                        <a:solidFill>
                          <a:srgbClr val="202122"/>
                        </a:solidFill>
                        <a:effectLst/>
                        <a:latin typeface="Kokila" panose="020B0604020202020204" pitchFamily="34" charset="0"/>
                        <a:ea typeface="+mj-ea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a-IN" sz="2000" b="0" kern="1200">
                          <a:solidFill>
                            <a:srgbClr val="202122"/>
                          </a:solidFill>
                          <a:effectLst/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२२६/१८४</a:t>
                      </a:r>
                      <a:endParaRPr lang="sa-IN" sz="2000" b="0" i="0" kern="1200">
                        <a:solidFill>
                          <a:srgbClr val="202122"/>
                        </a:solidFill>
                        <a:effectLst/>
                        <a:latin typeface="Kokila" panose="020B0604020202020204" pitchFamily="34" charset="0"/>
                        <a:ea typeface="+mj-ea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696399714"/>
                  </a:ext>
                </a:extLst>
              </a:tr>
              <a:tr h="392438">
                <a:tc>
                  <a:txBody>
                    <a:bodyPr/>
                    <a:lstStyle/>
                    <a:p>
                      <a:pPr algn="ctr"/>
                      <a:r>
                        <a:rPr lang="sa-IN" sz="2000" b="0" kern="1200">
                          <a:solidFill>
                            <a:srgbClr val="202122"/>
                          </a:solidFill>
                          <a:effectLst/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८</a:t>
                      </a:r>
                      <a:endParaRPr lang="sa-IN" sz="2000" b="0" i="0" kern="1200">
                        <a:solidFill>
                          <a:srgbClr val="202122"/>
                        </a:solidFill>
                        <a:effectLst/>
                        <a:latin typeface="Kokila" panose="020B0604020202020204" pitchFamily="34" charset="0"/>
                        <a:ea typeface="+mj-ea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a-IN" sz="2000" b="0" kern="1200" dirty="0">
                          <a:solidFill>
                            <a:srgbClr val="202122"/>
                          </a:solidFill>
                          <a:effectLst/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न्यायसभायाः निर्माणं, व्यवहाराणां वर्णनं निर्णयं च</a:t>
                      </a:r>
                      <a:endParaRPr lang="sa-IN" sz="2000" b="0" i="0" kern="1200" dirty="0">
                        <a:solidFill>
                          <a:srgbClr val="202122"/>
                        </a:solidFill>
                        <a:effectLst/>
                        <a:latin typeface="Kokila" panose="020B0604020202020204" pitchFamily="34" charset="0"/>
                        <a:ea typeface="+mj-ea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a-IN" sz="2000" b="0" kern="1200">
                          <a:solidFill>
                            <a:srgbClr val="202122"/>
                          </a:solidFill>
                          <a:effectLst/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४२०/२३३</a:t>
                      </a:r>
                      <a:endParaRPr lang="sa-IN" sz="2000" b="0" i="0" kern="1200">
                        <a:solidFill>
                          <a:srgbClr val="202122"/>
                        </a:solidFill>
                        <a:effectLst/>
                        <a:latin typeface="Kokila" panose="020B0604020202020204" pitchFamily="34" charset="0"/>
                        <a:ea typeface="+mj-ea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809414397"/>
                  </a:ext>
                </a:extLst>
              </a:tr>
              <a:tr h="392438">
                <a:tc>
                  <a:txBody>
                    <a:bodyPr/>
                    <a:lstStyle/>
                    <a:p>
                      <a:pPr algn="ctr"/>
                      <a:r>
                        <a:rPr lang="sa-IN" sz="2000" b="0" kern="1200">
                          <a:solidFill>
                            <a:srgbClr val="202122"/>
                          </a:solidFill>
                          <a:effectLst/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९</a:t>
                      </a:r>
                      <a:endParaRPr lang="sa-IN" sz="2000" b="0" i="0" kern="1200">
                        <a:solidFill>
                          <a:srgbClr val="202122"/>
                        </a:solidFill>
                        <a:effectLst/>
                        <a:latin typeface="Kokila" panose="020B0604020202020204" pitchFamily="34" charset="0"/>
                        <a:ea typeface="+mj-ea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a-IN" sz="2000" b="0" kern="1200" dirty="0">
                          <a:solidFill>
                            <a:srgbClr val="202122"/>
                          </a:solidFill>
                          <a:effectLst/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व्यवहारविषयः अनुवर्तितः – गृहस्थानां विवादाः, तेषां निर्णयः च, राज्ञः विविधरूपाणि</a:t>
                      </a:r>
                      <a:endParaRPr lang="sa-IN" sz="2000" b="0" i="0" kern="1200" dirty="0">
                        <a:solidFill>
                          <a:srgbClr val="202122"/>
                        </a:solidFill>
                        <a:effectLst/>
                        <a:latin typeface="Kokila" panose="020B0604020202020204" pitchFamily="34" charset="0"/>
                        <a:ea typeface="+mj-ea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a-IN" sz="2000" b="0" kern="1200">
                          <a:solidFill>
                            <a:srgbClr val="202122"/>
                          </a:solidFill>
                          <a:effectLst/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३२५/१५७</a:t>
                      </a:r>
                      <a:endParaRPr lang="sa-IN" sz="2000" b="0" i="0" kern="1200">
                        <a:solidFill>
                          <a:srgbClr val="202122"/>
                        </a:solidFill>
                        <a:effectLst/>
                        <a:latin typeface="Kokila" panose="020B0604020202020204" pitchFamily="34" charset="0"/>
                        <a:ea typeface="+mj-ea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3170773078"/>
                  </a:ext>
                </a:extLst>
              </a:tr>
              <a:tr h="392438">
                <a:tc>
                  <a:txBody>
                    <a:bodyPr/>
                    <a:lstStyle/>
                    <a:p>
                      <a:pPr algn="ctr"/>
                      <a:r>
                        <a:rPr lang="sa-IN" sz="2000" b="0" kern="1200">
                          <a:solidFill>
                            <a:srgbClr val="202122"/>
                          </a:solidFill>
                          <a:effectLst/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१०</a:t>
                      </a:r>
                      <a:endParaRPr lang="sa-IN" sz="2000" b="0" i="0" kern="1200">
                        <a:solidFill>
                          <a:srgbClr val="202122"/>
                        </a:solidFill>
                        <a:effectLst/>
                        <a:latin typeface="Kokila" panose="020B0604020202020204" pitchFamily="34" charset="0"/>
                        <a:ea typeface="+mj-ea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a-IN" sz="2000" b="0" kern="1200" dirty="0">
                          <a:solidFill>
                            <a:srgbClr val="202122"/>
                          </a:solidFill>
                          <a:effectLst/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वैश्य-शूद्र-धर्माः, अनार्य-लक्षणं, कर्मानुसार-वर्णपरिवर्तनम्</a:t>
                      </a:r>
                      <a:endParaRPr lang="sa-IN" sz="2000" b="0" i="0" kern="1200" dirty="0">
                        <a:solidFill>
                          <a:srgbClr val="202122"/>
                        </a:solidFill>
                        <a:effectLst/>
                        <a:latin typeface="Kokila" panose="020B0604020202020204" pitchFamily="34" charset="0"/>
                        <a:ea typeface="+mj-ea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a-IN" sz="2000" b="0" kern="1200">
                          <a:solidFill>
                            <a:srgbClr val="202122"/>
                          </a:solidFill>
                          <a:effectLst/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१४२/१५</a:t>
                      </a:r>
                      <a:endParaRPr lang="sa-IN" sz="2000" b="0" i="0" kern="1200">
                        <a:solidFill>
                          <a:srgbClr val="202122"/>
                        </a:solidFill>
                        <a:effectLst/>
                        <a:latin typeface="Kokila" panose="020B0604020202020204" pitchFamily="34" charset="0"/>
                        <a:ea typeface="+mj-ea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184101732"/>
                  </a:ext>
                </a:extLst>
              </a:tr>
              <a:tr h="392438">
                <a:tc>
                  <a:txBody>
                    <a:bodyPr/>
                    <a:lstStyle/>
                    <a:p>
                      <a:pPr algn="ctr"/>
                      <a:r>
                        <a:rPr lang="sa-IN" sz="2000" b="0" kern="1200">
                          <a:solidFill>
                            <a:srgbClr val="202122"/>
                          </a:solidFill>
                          <a:effectLst/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११</a:t>
                      </a:r>
                      <a:endParaRPr lang="sa-IN" sz="2000" b="0" i="0" kern="1200">
                        <a:solidFill>
                          <a:srgbClr val="202122"/>
                        </a:solidFill>
                        <a:effectLst/>
                        <a:latin typeface="Kokila" panose="020B0604020202020204" pitchFamily="34" charset="0"/>
                        <a:ea typeface="+mj-ea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a-IN" sz="2000" b="0" kern="1200" dirty="0">
                          <a:solidFill>
                            <a:srgbClr val="202122"/>
                          </a:solidFill>
                          <a:effectLst/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विभिन्न-पापानां प्रायश्चित्तानि</a:t>
                      </a:r>
                      <a:endParaRPr lang="sa-IN" sz="2000" b="0" i="0" kern="1200" dirty="0">
                        <a:solidFill>
                          <a:srgbClr val="202122"/>
                        </a:solidFill>
                        <a:effectLst/>
                        <a:latin typeface="Kokila" panose="020B0604020202020204" pitchFamily="34" charset="0"/>
                        <a:ea typeface="+mj-ea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a-IN" sz="2000" b="0" kern="1200">
                          <a:solidFill>
                            <a:srgbClr val="202122"/>
                          </a:solidFill>
                          <a:effectLst/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२६६/३२</a:t>
                      </a:r>
                      <a:endParaRPr lang="sa-IN" sz="2000" b="0" i="0" kern="1200">
                        <a:solidFill>
                          <a:srgbClr val="202122"/>
                        </a:solidFill>
                        <a:effectLst/>
                        <a:latin typeface="Kokila" panose="020B0604020202020204" pitchFamily="34" charset="0"/>
                        <a:ea typeface="+mj-ea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774566277"/>
                  </a:ext>
                </a:extLst>
              </a:tr>
              <a:tr h="392438">
                <a:tc>
                  <a:txBody>
                    <a:bodyPr/>
                    <a:lstStyle/>
                    <a:p>
                      <a:pPr algn="ctr"/>
                      <a:r>
                        <a:rPr lang="sa-IN" sz="2000" b="0" kern="1200">
                          <a:solidFill>
                            <a:srgbClr val="202122"/>
                          </a:solidFill>
                          <a:effectLst/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१२</a:t>
                      </a:r>
                      <a:endParaRPr lang="sa-IN" sz="2000" b="0" i="0" kern="1200">
                        <a:solidFill>
                          <a:srgbClr val="202122"/>
                        </a:solidFill>
                        <a:effectLst/>
                        <a:latin typeface="Kokila" panose="020B0604020202020204" pitchFamily="34" charset="0"/>
                        <a:ea typeface="+mj-ea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a-IN" sz="2000" b="0" kern="1200" dirty="0">
                          <a:solidFill>
                            <a:srgbClr val="202122"/>
                          </a:solidFill>
                          <a:effectLst/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कर्मफलविधानं, सात्त्विक-राजसिक-तामसिकानि कर्माणि गतयः च, वेदानां माहत्म्यं, धर्मपरिषद्-वर्णनम्</a:t>
                      </a:r>
                      <a:endParaRPr lang="sa-IN" sz="2000" b="0" i="0" kern="1200" dirty="0">
                        <a:solidFill>
                          <a:srgbClr val="202122"/>
                        </a:solidFill>
                        <a:effectLst/>
                        <a:latin typeface="Kokila" panose="020B0604020202020204" pitchFamily="34" charset="0"/>
                        <a:ea typeface="+mj-ea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a-IN" sz="2000" b="0" kern="1200" dirty="0">
                          <a:solidFill>
                            <a:srgbClr val="202122"/>
                          </a:solidFill>
                          <a:effectLst/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१२६/७२</a:t>
                      </a:r>
                      <a:endParaRPr lang="sa-IN" sz="2000" b="0" i="0" kern="1200" dirty="0">
                        <a:solidFill>
                          <a:srgbClr val="202122"/>
                        </a:solidFill>
                        <a:effectLst/>
                        <a:latin typeface="Kokila" panose="020B0604020202020204" pitchFamily="34" charset="0"/>
                        <a:ea typeface="+mj-ea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3603786201"/>
                  </a:ext>
                </a:extLst>
              </a:tr>
              <a:tr h="392438">
                <a:tc>
                  <a:txBody>
                    <a:bodyPr/>
                    <a:lstStyle/>
                    <a:p>
                      <a:pPr algn="ctr"/>
                      <a:r>
                        <a:rPr lang="en-IN" sz="2000" b="0" kern="1200" dirty="0">
                          <a:solidFill>
                            <a:srgbClr val="202122"/>
                          </a:solidFill>
                          <a:effectLst/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-</a:t>
                      </a:r>
                      <a:endParaRPr lang="en-IN" sz="2000" b="0" i="0" kern="1200" dirty="0">
                        <a:solidFill>
                          <a:srgbClr val="202122"/>
                        </a:solidFill>
                        <a:effectLst/>
                        <a:latin typeface="Kokila" panose="020B0604020202020204" pitchFamily="34" charset="0"/>
                        <a:ea typeface="+mj-ea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000" b="0" i="0" dirty="0">
                          <a:solidFill>
                            <a:srgbClr val="202122"/>
                          </a:solidFill>
                          <a:effectLst/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**</a:t>
                      </a:r>
                      <a:r>
                        <a:rPr lang="sa-IN" sz="2000" b="0" i="0" dirty="0">
                          <a:solidFill>
                            <a:srgbClr val="202122"/>
                          </a:solidFill>
                          <a:effectLst/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सुरेन्द्रकुमारेण तस्य 'विशुद्धमनुस्मृतिः’ नामके ग्रन्थे अयम् आशयः स्पष्टीकृतः  </a:t>
                      </a:r>
                      <a:r>
                        <a:rPr lang="en-IN" sz="2000" b="0" kern="1200" dirty="0">
                          <a:solidFill>
                            <a:srgbClr val="202122"/>
                          </a:solidFill>
                          <a:effectLst/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                   </a:t>
                      </a:r>
                      <a:r>
                        <a:rPr lang="sa-IN" sz="2000" b="0" kern="1200" dirty="0">
                          <a:solidFill>
                            <a:srgbClr val="202122"/>
                          </a:solidFill>
                          <a:effectLst/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 साकल्येन</a:t>
                      </a:r>
                      <a:endParaRPr lang="sa-IN" sz="2000" b="0" i="0" kern="1200" dirty="0">
                        <a:solidFill>
                          <a:srgbClr val="202122"/>
                        </a:solidFill>
                        <a:effectLst/>
                        <a:latin typeface="Kokila" panose="020B0604020202020204" pitchFamily="34" charset="0"/>
                        <a:ea typeface="+mj-ea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a-IN" sz="2000" b="0" kern="1200" dirty="0">
                          <a:solidFill>
                            <a:srgbClr val="202122"/>
                          </a:solidFill>
                          <a:effectLst/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२६८५/१२१४</a:t>
                      </a:r>
                      <a:endParaRPr lang="sa-IN" sz="2000" b="0" i="0" kern="1200" dirty="0">
                        <a:solidFill>
                          <a:srgbClr val="202122"/>
                        </a:solidFill>
                        <a:effectLst/>
                        <a:latin typeface="Kokila" panose="020B0604020202020204" pitchFamily="34" charset="0"/>
                        <a:ea typeface="+mj-ea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661932189"/>
                  </a:ext>
                </a:extLst>
              </a:tr>
            </a:tbl>
          </a:graphicData>
        </a:graphic>
      </p:graphicFrame>
      <p:sp>
        <p:nvSpPr>
          <p:cNvPr id="2" name="Title 1">
            <a:extLst>
              <a:ext uri="{FF2B5EF4-FFF2-40B4-BE49-F238E27FC236}">
                <a16:creationId xmlns="" xmlns:a16="http://schemas.microsoft.com/office/drawing/2014/main" id="{CB1A89D5-AE58-14A8-B569-05A4338E7C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6126"/>
            <a:ext cx="10515600" cy="614589"/>
          </a:xfrm>
        </p:spPr>
        <p:txBody>
          <a:bodyPr>
            <a:normAutofit fontScale="90000"/>
          </a:bodyPr>
          <a:lstStyle/>
          <a:p>
            <a:pPr algn="ctr"/>
            <a:r>
              <a:rPr lang="sa-IN" dirty="0">
                <a:solidFill>
                  <a:srgbClr val="202122"/>
                </a:solidFill>
                <a:latin typeface="Kokila" panose="020B0604020202020204" pitchFamily="34" charset="0"/>
                <a:cs typeface="Kokila" panose="020B0604020202020204" pitchFamily="34" charset="0"/>
              </a:rPr>
              <a:t>मनु</a:t>
            </a:r>
            <a:r>
              <a:rPr lang="sa-IN" b="0" i="0" dirty="0">
                <a:solidFill>
                  <a:srgbClr val="202122"/>
                </a:solidFill>
                <a:effectLst/>
                <a:latin typeface="Kokila" panose="020B0604020202020204" pitchFamily="34" charset="0"/>
                <a:cs typeface="Kokila" panose="020B0604020202020204" pitchFamily="34" charset="0"/>
              </a:rPr>
              <a:t>स्मृतौ वर्णितविषयाः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422678830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er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Paper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pe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63</TotalTime>
  <Words>289</Words>
  <Application>Microsoft Office PowerPoint</Application>
  <PresentationFormat>Custom</PresentationFormat>
  <Paragraphs>83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Paper</vt:lpstr>
      <vt:lpstr>KHATRA ADIBASI MAHAVIDYALAYA</vt:lpstr>
      <vt:lpstr>स्मृतिः</vt:lpstr>
      <vt:lpstr>स्मृतिभेदाः</vt:lpstr>
      <vt:lpstr>मनुस्मृतिः</vt:lpstr>
      <vt:lpstr>मनुस्मृतेः प्रसिद्धटीकाः टीकाकाराश्च</vt:lpstr>
      <vt:lpstr>मनुस्मृतौ वर्णितविषयाः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KHATRA ADIBASI MAHAVIDYALAYA</dc:title>
  <dc:creator>CC2226</dc:creator>
  <cp:lastModifiedBy>UGC2</cp:lastModifiedBy>
  <cp:revision>5</cp:revision>
  <dcterms:created xsi:type="dcterms:W3CDTF">2023-01-15T13:56:09Z</dcterms:created>
  <dcterms:modified xsi:type="dcterms:W3CDTF">2023-01-19T10:12:12Z</dcterms:modified>
</cp:coreProperties>
</file>